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359" r:id="rId3"/>
    <p:sldId id="385" r:id="rId5"/>
    <p:sldId id="407" r:id="rId6"/>
    <p:sldId id="409" r:id="rId7"/>
    <p:sldId id="410" r:id="rId8"/>
    <p:sldId id="411" r:id="rId9"/>
    <p:sldId id="412" r:id="rId10"/>
    <p:sldId id="413" r:id="rId11"/>
  </p:sldIdLst>
  <p:sldSz cx="12192000" cy="6858000"/>
  <p:notesSz cx="6858000" cy="9144000"/>
  <p:embeddedFontLst>
    <p:embeddedFont>
      <p:font typeface="思源黑体 CN Regular" panose="020B0500000000000000" charset="-122"/>
      <p:regular r:id="rId16"/>
    </p:embeddedFont>
    <p:embeddedFont>
      <p:font typeface="等线" panose="02010600030101010101" charset="-122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7182"/>
    <a:srgbClr val="F2E4FB"/>
    <a:srgbClr val="9CA391"/>
    <a:srgbClr val="E3CFD1"/>
    <a:srgbClr val="F2E4FD"/>
    <a:srgbClr val="FEFBEC"/>
    <a:srgbClr val="FBEADA"/>
    <a:srgbClr val="E3CAB4"/>
    <a:srgbClr val="CDB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4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58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B3C7D-7ED1-A34F-BCFC-1C01389AE58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D8CE-3D9F-CA47-A17E-9AD879C3B1C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F2CF-5EF1-D24F-8F8B-C67282AA038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0782-008B-5B48-B01C-A994AC4AA0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 userDrawn="1"/>
        </p:nvCxnSpPr>
        <p:spPr>
          <a:xfrm flipH="1">
            <a:off x="225287" y="-251791"/>
            <a:ext cx="226530" cy="689113"/>
          </a:xfrm>
          <a:prstGeom prst="line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线连接符 4"/>
          <p:cNvCxnSpPr/>
          <p:nvPr userDrawn="1"/>
        </p:nvCxnSpPr>
        <p:spPr>
          <a:xfrm flipH="1">
            <a:off x="-237410" y="-13392"/>
            <a:ext cx="716239" cy="556315"/>
          </a:xfrm>
          <a:prstGeom prst="line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直角三角形 1"/>
          <p:cNvSpPr/>
          <p:nvPr userDrawn="1"/>
        </p:nvSpPr>
        <p:spPr>
          <a:xfrm rot="14400000">
            <a:off x="-639564" y="-192553"/>
            <a:ext cx="988316" cy="808622"/>
          </a:xfrm>
          <a:prstGeom prst="rtTriangl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 rot="14400000">
            <a:off x="-3647980" y="619468"/>
            <a:ext cx="6200603" cy="5073221"/>
          </a:xfrm>
          <a:prstGeom prst="rtTriangle">
            <a:avLst/>
          </a:prstGeom>
          <a:solidFill>
            <a:srgbClr val="E3CAB4"/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E3CAB4"/>
              </a:solidFill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023842" y="1871267"/>
            <a:ext cx="6278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>
                <a:solidFill>
                  <a:srgbClr val="7E7182"/>
                </a:solidFill>
              </a:rPr>
              <a:t>生态文明课堂展示</a:t>
            </a:r>
            <a:endParaRPr kumimoji="1" lang="zh-CN" altLang="en-US" sz="6000">
              <a:solidFill>
                <a:srgbClr val="7E7182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96807" y="4911647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000">
                <a:solidFill>
                  <a:srgbClr val="7E7182"/>
                </a:solidFill>
              </a:rPr>
              <a:t>汇报人：孙蕗</a:t>
            </a:r>
            <a:endParaRPr kumimoji="1" lang="zh-CN" altLang="en-US" sz="2000">
              <a:solidFill>
                <a:srgbClr val="7E7182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 flipV="1">
            <a:off x="11176820" y="-62"/>
            <a:ext cx="1015660" cy="653564"/>
          </a:xfrm>
          <a:prstGeom prst="triangle">
            <a:avLst/>
          </a:prstGeom>
          <a:solidFill>
            <a:srgbClr val="CD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5" grpId="0"/>
      <p:bldP spid="2" grpId="0"/>
      <p:bldP spid="1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44245" y="1859915"/>
            <a:ext cx="379539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和众多老工业基地城市类似，本溪曾高度依赖钢铁、煤炭、水泥、化工等重工业。高污染、高能耗带来的历史“欠账”，让她一度被称为是“卫星上看不到的城市”……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痛定思痛、浴火重生。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如今，通过加强生态保护、调整产业结构、发展绿色经济，本溪实现山明水秀、云净天蓝。</a:t>
            </a:r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819140" y="1908175"/>
            <a:ext cx="4006215" cy="24161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13130" y="1659890"/>
            <a:ext cx="408495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20世纪70年代末，本溪，600多根大烟囱向天而立，大量工业企业带来重污染，城市上空终日烟气弥漫。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“当时的本溪有130多家重点厂矿，80%以上集中在城市中心区。”本溪市生态环境局副局长佟军回忆说，“那是一个时代的印记，这座城市的工人们曾引以为豪：工厂点火冒烟，是生产兴旺的标志。”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时代的车轮滚滚向前，曾经令人自豪的产业渐成过剩产能。城市往哪里去？生态环境怎么改善？这座矿藏丰富的老城一度彷徨。</a:t>
            </a:r>
            <a:endParaRPr lang="zh-CN" altLang="en-US"/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5770245" y="1982470"/>
            <a:ext cx="4631055" cy="28924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81355" y="1070610"/>
            <a:ext cx="486219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近年来，本溪市按照“生态立市”的发展思路，打响“青山、蓝天、碧水”三大保卫战，告别高污染、高能耗的发展模式，对污染环境行为加强治理。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为打赢“蓝天保卫战”，本溪市将全市230台燃煤锅炉全部取缔；生产锅炉等一律改用天然气、电能等清洁燃料；为保护全省重要饮用水源地桓龙湖水库周边生态环境，当地关停大型旅游景区、游船码头，取缔19处库区养殖网箱2276个，面积达33万平方米；为有效落实河长制，本溪市主要领导带队深入厂矿企业周边的重点河流，了解水质情况和企业排污，“一河一策”，对症下药……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与此同时，一些大型企业持续完善环保治污设施，推进节能减排。2016年以来，本钢集团累计投入资金64.46亿元，推进环保工程等治理项目建设，实施207项重大污染治理工程项目建设。</a:t>
            </a:r>
            <a:endParaRPr lang="zh-CN" altLang="en-US"/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6463030" y="2433955"/>
            <a:ext cx="4479290" cy="29038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662305" y="1280795"/>
            <a:ext cx="653415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本溪市拥有亚洲最大的露天铁矿南芬露天铁矿，其中的北台铁矿区从160多年前的清代就开始采矿。经过百年开采尤其是日伪时期的掠夺性开采，这里形成巨大的采矿坑和寸草不生的排岩场，自然环境破坏严重甚至威胁到附近居民的健康和安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“一到汛期，附近居民住的房屋大量积水，老旧房屋随时可能坍塌，我们就要挨家挨户组织群众转移。”平山区矿山社区党总支书记王冬梅回忆说。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近年来，本溪市累计投入2.86亿元用于147户、478名居民搬迁安置、矿山修复等，共治理矿山面积52公顷。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如今的本溪市，是辽宁省首批“省级环保模范城市”、全国首批创建生态文明典范城市、全国首批绿色发展优秀城市，森林覆盖率超过75%，生态文明建设成果在全省持续名列前茅。 今年1-10月份，本溪市环境空气质量达标天数为267天，达标率87.8%，全省排名第2。</a:t>
            </a:r>
            <a:endParaRPr lang="zh-CN" altLang="en-US"/>
          </a:p>
        </p:txBody>
      </p:sp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7289165" y="2308860"/>
            <a:ext cx="4176395" cy="2743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63525" y="737235"/>
            <a:ext cx="6203950" cy="61207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春有钟乳石溶洞，夏有大雅河漂流，秋有关门山红枫，冬有汤沟冰雪温泉……如今的本溪市，已成为辽宁省乃至全国闻名的旅游目的地。这座曾经在卫星上看不到的城市，成了“驴友”们看不够的“网红”城市。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从“看不见”到“看不够”，一字之差，折射的却是这座城市发展理念的巨大转变。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桓仁县共有8家国有林场，干部职工560人，天然林禁伐政策实施以来，林场职工收入大幅减少，林场运营陷入困境。近年来，当地通过股份制改革，开发建设枫林谷景区，如今，景区年接待游客超50万人次，门票收入超过1500万元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初冬，本溪县观山湖景区，5700余亩的水面烟波浩渺。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随着旅游进入淡季，景区正组织职工进行设备维护、环境清理工作。几年前，这个以卖水资源为主要收入的水库还面临着严重的经营困难。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2016年开始，这家国有企业通过与民营企业进行合营，打造观山湖旅游景区，很快，企业便扭亏为盈。如今，历史欠账补上了，员工的工资也大幅上涨。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7534910" y="1898650"/>
            <a:ext cx="3968115" cy="27412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33045" y="876300"/>
            <a:ext cx="684149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好生态换来好风景，好风景引得客商来。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旅游业远近驰名，本溪以此为媒，架起一座本地优质农产品走向国际化的“绿色通道”。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本溪县南甸镇武兴农牧场的生产车间里，金黄色的小米在流水线上轻快跳动。经过脱壳、筛选、除尘、包装等环节，这些小米将从大连登船，运往加拿大。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农牧场厂长武佩坤讲起本地小米漂洋过海的故事，颇为自豪：几年前，本溪旅游名气渐大，一批加拿大游客到当地赏枫。其中一位是加拿大一家大型商场的采购经理，无意间品尝到当地产的小米，赞不绝口。第二年，这位客商再度来到本溪，签订了小米订购合同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“现在除了小米，他们正和我们接洽，准备大批量采购我们本地种植的无公害蔬菜。”武佩坤说，随着市场不断扩大，他已吸收了1500名农户、366名建档立卡贫困户加入他的农牧场，带动乡亲们共同致富。</a:t>
            </a:r>
            <a:endParaRPr lang="zh-CN" altLang="en-US"/>
          </a:p>
        </p:txBody>
      </p:sp>
      <p:pic>
        <p:nvPicPr>
          <p:cNvPr id="104" name="图片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7174865" y="1893570"/>
            <a:ext cx="3764915" cy="26904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36"/>
          <p:cNvGrpSpPr/>
          <p:nvPr/>
        </p:nvGrpSpPr>
        <p:grpSpPr>
          <a:xfrm>
            <a:off x="4385891" y="256377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196355" y="256218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007609" y="256139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64" name="Group 50"/>
          <p:cNvGrpSpPr/>
          <p:nvPr/>
        </p:nvGrpSpPr>
        <p:grpSpPr>
          <a:xfrm>
            <a:off x="1571459" y="2568536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65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6" name="Freeform 154"/>
            <p:cNvSpPr/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7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8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9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87045" y="1343025"/>
            <a:ext cx="696404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发展新产业的同时，本溪对原有产业进行升级改造。溪湖区是本溪市资源型老工业城区，多年产业发展堆积了大量煤矸石、粉煤灰等工业废弃物，总储存量保守估计有20亿吨。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为解决这些历史“包袱”、变废为宝，溪湖区一方面推动传统产品升级换代，使铁粉往高纯铁粉方向发展；另一方面做好废旧资源利用，大力发展循环经济，推动可持续发展。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在溪湖区国内首家“全国废钢铁加工配送示范基地”48米跨度的现代化厂房里，分拣破碎设备中正在对回收的废旧钢铁做集中破碎、挤压处理。各类废旧钢铁材料被处理成统一规格的钢铁原料，送回到钢铁厂重复使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“发展循环经济，尤其是废旧钢铁回收利用会大大减少矿山资源的开采，对于节能降耗、节能减排有重要意义，对本溪这样的资源型城市尤其重要。”</a:t>
            </a:r>
            <a:endParaRPr lang="zh-CN" altLang="en-US"/>
          </a:p>
        </p:txBody>
      </p:sp>
      <p:pic>
        <p:nvPicPr>
          <p:cNvPr id="105" name="图片 104"/>
          <p:cNvPicPr/>
          <p:nvPr/>
        </p:nvPicPr>
        <p:blipFill>
          <a:blip r:embed="rId1"/>
          <a:stretch>
            <a:fillRect/>
          </a:stretch>
        </p:blipFill>
        <p:spPr>
          <a:xfrm>
            <a:off x="7809230" y="2568575"/>
            <a:ext cx="3639820" cy="23628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tags/tag1.xml><?xml version="1.0" encoding="utf-8"?>
<p:tagLst xmlns:p="http://schemas.openxmlformats.org/presentationml/2006/main">
  <p:tag name="ISPRING_PRESENTATION_TITLE" val="PowerPoint 演示文稿"/>
  <p:tag name="ISPRING_FIRST_PUBLISH" val="1"/>
  <p:tag name="COMMONDATA" val="eyJjb3VudCI6NCwiaGRpZCI6Ijc5YTQ3NmI0NDkwYzdjYjNjYzJmYTQ4ZjE4OWY0Nzg1IiwidXNlckNvdW50Ijo0fQ=="/>
  <p:tag name="KSO_WPP_MARK_KEY" val="04108ba9-c613-4781-b23c-404532cb6cf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588ku">
      <a:majorFont>
        <a:latin typeface="Arial Black"/>
        <a:ea typeface="思源黑体 CN Bold"/>
        <a:cs typeface=""/>
      </a:majorFont>
      <a:minorFont>
        <a:latin typeface="Arial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2062</Words>
  <Application>WPS 演示</Application>
  <PresentationFormat>宽屏</PresentationFormat>
  <Paragraphs>62</Paragraphs>
  <Slides>8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宋体</vt:lpstr>
      <vt:lpstr>Wingdings</vt:lpstr>
      <vt:lpstr>Arial</vt:lpstr>
      <vt:lpstr>字魂58号-创中黑</vt:lpstr>
      <vt:lpstr>黑体</vt:lpstr>
      <vt:lpstr>Calibri Light</vt:lpstr>
      <vt:lpstr>Symbol</vt:lpstr>
      <vt:lpstr>华文黑体</vt:lpstr>
      <vt:lpstr>思源黑体 CN Regular</vt:lpstr>
      <vt:lpstr>微软雅黑</vt:lpstr>
      <vt:lpstr>Arial Unicode MS</vt:lpstr>
      <vt:lpstr>等线</vt:lpstr>
      <vt:lpstr>思源黑体 CN Bold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sl</cp:lastModifiedBy>
  <cp:revision>650</cp:revision>
  <dcterms:created xsi:type="dcterms:W3CDTF">2018-06-17T04:53:00Z</dcterms:created>
  <dcterms:modified xsi:type="dcterms:W3CDTF">2022-11-24T02:23:06Z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33E7C5950DF648D5A0536F62AA156521</vt:lpwstr>
  </property>
  <property fmtid="{D5CDD505-2E9C-101B-9397-08002B2CF9AE}" pid="4" name="KSOTemplateUUID">
    <vt:lpwstr>v1.0_mb_I7yqyJvcnXzgF8sUwWA8Vg==</vt:lpwstr>
  </property>
</Properties>
</file>

<file path=docProps/thumbnail.jpeg>
</file>